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7" r:id="rId6"/>
    <p:sldId id="28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1" r:id="rId29"/>
    <p:sldId id="307" r:id="rId30"/>
    <p:sldId id="308" r:id="rId31"/>
    <p:sldId id="309" r:id="rId32"/>
    <p:sldId id="310" r:id="rId33"/>
    <p:sldId id="311" r:id="rId34"/>
    <p:sldId id="313" r:id="rId35"/>
    <p:sldId id="314" r:id="rId36"/>
    <p:sldId id="316" r:id="rId37"/>
    <p:sldId id="317" r:id="rId38"/>
    <p:sldId id="318" r:id="rId39"/>
    <p:sldId id="319" r:id="rId40"/>
    <p:sldId id="320" r:id="rId41"/>
    <p:sldId id="321" r:id="rId42"/>
    <p:sldId id="279" r:id="rId43"/>
  </p:sldIdLst>
  <p:sldSz cx="12192000" cy="6858000"/>
  <p:notesSz cx="7559675" cy="106914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11028" cy="627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46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20185" y="0"/>
            <a:ext cx="3611028" cy="627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46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873668"/>
            <a:ext cx="3611028" cy="627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6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720185" y="11873668"/>
            <a:ext cx="3611028" cy="627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6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11028" cy="627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20185" y="0"/>
            <a:ext cx="3611028" cy="627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6306" y="1562610"/>
            <a:ext cx="7500529" cy="421904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33314" y="6016049"/>
            <a:ext cx="6666513" cy="492222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873668"/>
            <a:ext cx="3611028" cy="627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20185" y="11873668"/>
            <a:ext cx="3611028" cy="627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GB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 panose="020F0302020204030204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 panose="020F0502020204030204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 panose="020F0502020204030204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 panose="020F0502020204030204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lang="en-GB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jpe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1524000" y="3783330"/>
            <a:ext cx="9143365" cy="1022985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lang="en-US" altLang="en-IN" sz="6000" b="1" strike="noStrike" spc="-1">
                <a:solidFill>
                  <a:srgbClr val="00B0F0"/>
                </a:solidFill>
                <a:latin typeface="Calibri Light" panose="020F0302020204030204"/>
              </a:rPr>
              <a:t>e</a:t>
            </a:r>
            <a:r>
              <a:rPr lang="en-IN" sz="6000" b="1" strike="noStrike" spc="-1">
                <a:solidFill>
                  <a:srgbClr val="00B0F0"/>
                </a:solidFill>
                <a:latin typeface="Calibri Light" panose="020F0302020204030204"/>
              </a:rPr>
              <a:t>-Pass System</a:t>
            </a:r>
            <a:endParaRPr lang="en-IN" sz="6000" b="1" strike="noStrike" spc="-1">
              <a:solidFill>
                <a:srgbClr val="00B0F0"/>
              </a:solidFill>
              <a:latin typeface="Calibri Light" panose="020F0302020204030204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1524635" y="6242685"/>
            <a:ext cx="9143365" cy="5175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 panose="020F0502020204030204"/>
              </a:rPr>
              <a:t>Centre for Railway Information System</a:t>
            </a:r>
            <a:r>
              <a:rPr lang="en-US" altLang="en-IN" sz="2400" b="0" strike="noStrike" spc="-1">
                <a:solidFill>
                  <a:srgbClr val="000000"/>
                </a:solidFill>
                <a:latin typeface="Calibri" panose="020F0502020204030204"/>
              </a:rPr>
              <a:t>s</a:t>
            </a:r>
            <a:endParaRPr lang="en-US" altLang="en-IN" sz="2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" name="Picture 1" descr="Indian_Railway_Logo_2-700x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4045" y="145415"/>
            <a:ext cx="3343275" cy="334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838080" y="333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Recording Manual Pass by Pass Clerk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377" name="Picture 26"/>
          <p:cNvPicPr/>
          <p:nvPr/>
        </p:nvPicPr>
        <p:blipFill>
          <a:blip r:embed="rId1"/>
          <a:stretch>
            <a:fillRect/>
          </a:stretch>
        </p:blipFill>
        <p:spPr>
          <a:xfrm>
            <a:off x="838365" y="1759940"/>
            <a:ext cx="1657080" cy="3672720"/>
          </a:xfrm>
          <a:prstGeom prst="rect">
            <a:avLst/>
          </a:prstGeom>
          <a:ln>
            <a:noFill/>
          </a:ln>
        </p:spPr>
      </p:pic>
      <p:pic>
        <p:nvPicPr>
          <p:cNvPr id="378" name="Picture 31"/>
          <p:cNvPicPr/>
          <p:nvPr/>
        </p:nvPicPr>
        <p:blipFill>
          <a:blip r:embed="rId2"/>
          <a:stretch>
            <a:fillRect/>
          </a:stretch>
        </p:blipFill>
        <p:spPr>
          <a:xfrm>
            <a:off x="2495330" y="1756090"/>
            <a:ext cx="6129360" cy="3677400"/>
          </a:xfrm>
          <a:prstGeom prst="rect">
            <a:avLst/>
          </a:prstGeom>
          <a:ln>
            <a:noFill/>
          </a:ln>
        </p:spPr>
      </p:pic>
      <p:pic>
        <p:nvPicPr>
          <p:cNvPr id="379" name="Picture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1630" y="1560830"/>
            <a:ext cx="11245850" cy="4436110"/>
          </a:xfrm>
          <a:prstGeom prst="rect">
            <a:avLst/>
          </a:prstGeom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409700" y="4250690"/>
            <a:ext cx="224091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Privilege Ticket Order</a:t>
            </a:r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14780" y="4629150"/>
            <a:ext cx="224091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Privilege Ticket Order</a:t>
            </a:r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838080" y="333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Verification of Recorded Pass by Employee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381" name="Image2"/>
          <p:cNvPicPr/>
          <p:nvPr/>
        </p:nvPicPr>
        <p:blipFill>
          <a:blip r:embed="rId1"/>
          <a:srcRect b="12392"/>
          <a:stretch>
            <a:fillRect/>
          </a:stretch>
        </p:blipFill>
        <p:spPr>
          <a:xfrm>
            <a:off x="590550" y="1913255"/>
            <a:ext cx="11002645" cy="4008120"/>
          </a:xfrm>
          <a:prstGeom prst="rect">
            <a:avLst/>
          </a:prstGeom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959860" y="3794760"/>
            <a:ext cx="1847850" cy="245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Privilege Ticket Order</a:t>
            </a:r>
            <a:endParaRPr lang="en-US" sz="1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43350" y="3993515"/>
            <a:ext cx="1847850" cy="245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Privilege Ticket Order</a:t>
            </a:r>
            <a:endParaRPr lang="en-US" sz="1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926840" y="4192270"/>
            <a:ext cx="1847850" cy="245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Privilege Ticket Order</a:t>
            </a:r>
            <a:endParaRPr lang="en-US" sz="1000" b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Declaration of Dependent in Family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02" name="Image3"/>
          <p:cNvPicPr/>
          <p:nvPr/>
        </p:nvPicPr>
        <p:blipFill>
          <a:blip r:embed="rId1"/>
          <a:srcRect l="3722" t="2028" r="5087" b="24738"/>
          <a:stretch>
            <a:fillRect/>
          </a:stretch>
        </p:blipFill>
        <p:spPr>
          <a:xfrm>
            <a:off x="565150" y="1884045"/>
            <a:ext cx="10788015" cy="40919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Acceptance of Family Details of the Employee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2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8195" y="1561320"/>
            <a:ext cx="1409400" cy="4741200"/>
          </a:xfrm>
          <a:prstGeom prst="rect">
            <a:avLst/>
          </a:prstGeom>
          <a:ln>
            <a:noFill/>
          </a:ln>
        </p:spPr>
      </p:pic>
      <p:pic>
        <p:nvPicPr>
          <p:cNvPr id="429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814830" y="1560195"/>
            <a:ext cx="9736455" cy="47618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Issuance of Privilege Pass</a:t>
            </a: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/PTO</a:t>
            </a: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 &amp; Split Pass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448" name="Group 2"/>
          <p:cNvGrpSpPr/>
          <p:nvPr/>
        </p:nvGrpSpPr>
        <p:grpSpPr>
          <a:xfrm>
            <a:off x="778680" y="2106000"/>
            <a:ext cx="1046880" cy="1028880"/>
            <a:chOff x="778680" y="2106000"/>
            <a:chExt cx="1046880" cy="1028880"/>
          </a:xfrm>
        </p:grpSpPr>
        <p:pic>
          <p:nvPicPr>
            <p:cNvPr id="449" name="Picture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968040" y="210600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0" name="CustomShape 3"/>
            <p:cNvSpPr/>
            <p:nvPr/>
          </p:nvSpPr>
          <p:spPr>
            <a:xfrm>
              <a:off x="778680" y="280116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451" name="Group 4"/>
          <p:cNvGrpSpPr/>
          <p:nvPr/>
        </p:nvGrpSpPr>
        <p:grpSpPr>
          <a:xfrm>
            <a:off x="4446360" y="2149560"/>
            <a:ext cx="1046880" cy="985320"/>
            <a:chOff x="4446360" y="2149560"/>
            <a:chExt cx="1046880" cy="985320"/>
          </a:xfrm>
        </p:grpSpPr>
        <p:pic>
          <p:nvPicPr>
            <p:cNvPr id="452" name="Pictur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15200" y="2149560"/>
              <a:ext cx="73332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3" name="CustomShape 5"/>
            <p:cNvSpPr/>
            <p:nvPr/>
          </p:nvSpPr>
          <p:spPr>
            <a:xfrm>
              <a:off x="4446360" y="280116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454" name="Group 6"/>
          <p:cNvGrpSpPr/>
          <p:nvPr/>
        </p:nvGrpSpPr>
        <p:grpSpPr>
          <a:xfrm>
            <a:off x="8141400" y="2161080"/>
            <a:ext cx="970560" cy="984600"/>
            <a:chOff x="8141400" y="2161080"/>
            <a:chExt cx="970560" cy="984600"/>
          </a:xfrm>
        </p:grpSpPr>
        <p:pic>
          <p:nvPicPr>
            <p:cNvPr id="455" name="Picture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8040" y="216108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6" name="CustomShape 7"/>
            <p:cNvSpPr/>
            <p:nvPr/>
          </p:nvSpPr>
          <p:spPr>
            <a:xfrm>
              <a:off x="8141400" y="2811960"/>
              <a:ext cx="97056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PIA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sp>
        <p:nvSpPr>
          <p:cNvPr id="457" name="CustomShape 8"/>
          <p:cNvSpPr/>
          <p:nvPr/>
        </p:nvSpPr>
        <p:spPr>
          <a:xfrm>
            <a:off x="820800" y="3132000"/>
            <a:ext cx="3311640" cy="539640"/>
          </a:xfrm>
          <a:prstGeom prst="chevron">
            <a:avLst>
              <a:gd name="adj" fmla="val 50000"/>
            </a:avLst>
          </a:prstGeom>
          <a:ln w="3816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Submits Application for Pass</a:t>
            </a:r>
            <a:endParaRPr lang="en-GB" sz="1400" b="0" strike="noStrike" spc="-1">
              <a:latin typeface="Arial" panose="020B0604020202020204"/>
            </a:endParaRPr>
          </a:p>
        </p:txBody>
      </p:sp>
      <p:sp>
        <p:nvSpPr>
          <p:cNvPr id="458" name="CustomShape 9"/>
          <p:cNvSpPr/>
          <p:nvPr/>
        </p:nvSpPr>
        <p:spPr>
          <a:xfrm>
            <a:off x="4473000" y="3137400"/>
            <a:ext cx="3311640" cy="53964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3816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Accepts the Application</a:t>
            </a:r>
            <a:endParaRPr lang="en-GB" sz="1400" b="0" strike="noStrike" spc="-1">
              <a:latin typeface="Arial" panose="020B0604020202020204"/>
            </a:endParaRPr>
          </a:p>
        </p:txBody>
      </p:sp>
      <p:sp>
        <p:nvSpPr>
          <p:cNvPr id="459" name="CustomShape 10"/>
          <p:cNvSpPr/>
          <p:nvPr/>
        </p:nvSpPr>
        <p:spPr>
          <a:xfrm>
            <a:off x="8193600" y="3137400"/>
            <a:ext cx="3311640" cy="539640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6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Issues Privilege Pass Online</a:t>
            </a:r>
            <a:endParaRPr lang="en-GB" sz="1400" b="0" strike="noStrike" spc="-1">
              <a:latin typeface="Arial" panose="020B0604020202020204"/>
            </a:endParaRPr>
          </a:p>
        </p:txBody>
      </p:sp>
      <p:sp>
        <p:nvSpPr>
          <p:cNvPr id="460" name="CustomShape 11"/>
          <p:cNvSpPr/>
          <p:nvPr/>
        </p:nvSpPr>
        <p:spPr>
          <a:xfrm>
            <a:off x="815400" y="5418000"/>
            <a:ext cx="3311640" cy="539640"/>
          </a:xfrm>
          <a:prstGeom prst="chevron">
            <a:avLst>
              <a:gd name="adj" fmla="val 50000"/>
            </a:avLst>
          </a:prstGeom>
          <a:ln w="3816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Submits Application for Split Pass</a:t>
            </a:r>
            <a:endParaRPr lang="en-GB" sz="1400" b="0" strike="noStrike" spc="-1">
              <a:latin typeface="Arial" panose="020B0604020202020204"/>
            </a:endParaRPr>
          </a:p>
        </p:txBody>
      </p:sp>
      <p:sp>
        <p:nvSpPr>
          <p:cNvPr id="461" name="CustomShape 12"/>
          <p:cNvSpPr/>
          <p:nvPr/>
        </p:nvSpPr>
        <p:spPr>
          <a:xfrm>
            <a:off x="4467960" y="5423400"/>
            <a:ext cx="3311640" cy="53964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3816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Accepts the Application</a:t>
            </a:r>
            <a:endParaRPr lang="en-GB" sz="1400" b="0" strike="noStrike" spc="-1">
              <a:latin typeface="Arial" panose="020B0604020202020204"/>
            </a:endParaRPr>
          </a:p>
        </p:txBody>
      </p:sp>
      <p:sp>
        <p:nvSpPr>
          <p:cNvPr id="462" name="CustomShape 13"/>
          <p:cNvSpPr/>
          <p:nvPr/>
        </p:nvSpPr>
        <p:spPr>
          <a:xfrm>
            <a:off x="8188560" y="5423400"/>
            <a:ext cx="3311640" cy="539640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6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p>
            <a:pPr algn="ctr">
              <a:lnSpc>
                <a:spcPct val="100000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 panose="020F0502020204030204"/>
              </a:rPr>
              <a:t>Issues Split Pass Online</a:t>
            </a:r>
            <a:endParaRPr lang="en-GB" sz="1400" b="0" strike="noStrike" spc="-1">
              <a:latin typeface="Arial" panose="020B0604020202020204"/>
            </a:endParaRPr>
          </a:p>
        </p:txBody>
      </p:sp>
      <p:grpSp>
        <p:nvGrpSpPr>
          <p:cNvPr id="463" name="Group 14"/>
          <p:cNvGrpSpPr/>
          <p:nvPr/>
        </p:nvGrpSpPr>
        <p:grpSpPr>
          <a:xfrm>
            <a:off x="773280" y="4392000"/>
            <a:ext cx="1046880" cy="1028880"/>
            <a:chOff x="773280" y="4392000"/>
            <a:chExt cx="1046880" cy="1028880"/>
          </a:xfrm>
        </p:grpSpPr>
        <p:pic>
          <p:nvPicPr>
            <p:cNvPr id="464" name="Picture 2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962640" y="439200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5" name="CustomShape 15"/>
            <p:cNvSpPr/>
            <p:nvPr/>
          </p:nvSpPr>
          <p:spPr>
            <a:xfrm>
              <a:off x="773280" y="508716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466" name="Group 16"/>
          <p:cNvGrpSpPr/>
          <p:nvPr/>
        </p:nvGrpSpPr>
        <p:grpSpPr>
          <a:xfrm>
            <a:off x="4441320" y="4435560"/>
            <a:ext cx="1046880" cy="985320"/>
            <a:chOff x="4441320" y="4435560"/>
            <a:chExt cx="1046880" cy="985320"/>
          </a:xfrm>
        </p:grpSpPr>
        <p:pic>
          <p:nvPicPr>
            <p:cNvPr id="467" name="Picture 2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10160" y="4435560"/>
              <a:ext cx="73332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8" name="CustomShape 17"/>
            <p:cNvSpPr/>
            <p:nvPr/>
          </p:nvSpPr>
          <p:spPr>
            <a:xfrm>
              <a:off x="4441320" y="508716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469" name="Group 18"/>
          <p:cNvGrpSpPr/>
          <p:nvPr/>
        </p:nvGrpSpPr>
        <p:grpSpPr>
          <a:xfrm>
            <a:off x="8136360" y="4447080"/>
            <a:ext cx="970560" cy="984600"/>
            <a:chOff x="8136360" y="4447080"/>
            <a:chExt cx="970560" cy="984600"/>
          </a:xfrm>
        </p:grpSpPr>
        <p:pic>
          <p:nvPicPr>
            <p:cNvPr id="470" name="Picture 2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2640" y="444708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1" name="CustomShape 19"/>
            <p:cNvSpPr/>
            <p:nvPr/>
          </p:nvSpPr>
          <p:spPr>
            <a:xfrm>
              <a:off x="8136360" y="5097960"/>
              <a:ext cx="97056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PIA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Selecting Pass Type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7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2088360"/>
            <a:ext cx="10515240" cy="382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Selecting Pass Application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75" name="Picture 8"/>
          <p:cNvPicPr/>
          <p:nvPr/>
        </p:nvPicPr>
        <p:blipFill>
          <a:blip r:embed="rId1"/>
          <a:srcRect b="36590"/>
          <a:stretch>
            <a:fillRect/>
          </a:stretch>
        </p:blipFill>
        <p:spPr>
          <a:xfrm>
            <a:off x="752400" y="1825560"/>
            <a:ext cx="10685880" cy="435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838080" y="333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P</a:t>
            </a: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ass Application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503" name="Picture 38"/>
          <p:cNvPicPr/>
          <p:nvPr/>
        </p:nvPicPr>
        <p:blipFill>
          <a:blip r:embed="rId1"/>
          <a:stretch>
            <a:fillRect/>
          </a:stretch>
        </p:blipFill>
        <p:spPr>
          <a:xfrm>
            <a:off x="1137920" y="2086610"/>
            <a:ext cx="9916160" cy="3973830"/>
          </a:xfrm>
          <a:prstGeom prst="rect">
            <a:avLst/>
          </a:prstGeom>
          <a:ln>
            <a:noFill/>
          </a:ln>
        </p:spPr>
      </p:pic>
      <p:pic>
        <p:nvPicPr>
          <p:cNvPr id="507" name="Picture 42"/>
          <p:cNvPicPr/>
          <p:nvPr/>
        </p:nvPicPr>
        <p:blipFill>
          <a:blip r:embed="rId2"/>
          <a:srcRect b="53596"/>
          <a:stretch>
            <a:fillRect/>
          </a:stretch>
        </p:blipFill>
        <p:spPr>
          <a:xfrm>
            <a:off x="694690" y="1609090"/>
            <a:ext cx="11047095" cy="213995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2413" t="48396" r="2103" b="11636"/>
          <a:stretch>
            <a:fillRect/>
          </a:stretch>
        </p:blipFill>
        <p:spPr>
          <a:xfrm>
            <a:off x="694690" y="3749040"/>
            <a:ext cx="10890885" cy="265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Accept Pass Application by Pass Clerk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27137" b="10910"/>
          <a:stretch>
            <a:fillRect/>
          </a:stretch>
        </p:blipFill>
        <p:spPr>
          <a:xfrm>
            <a:off x="180975" y="1547495"/>
            <a:ext cx="12009120" cy="509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Issue Pass by PIA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25995" r="8086" b="12022"/>
          <a:stretch>
            <a:fillRect/>
          </a:stretch>
        </p:blipFill>
        <p:spPr>
          <a:xfrm>
            <a:off x="75565" y="1453515"/>
            <a:ext cx="11940540" cy="5100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838080" y="321120"/>
            <a:ext cx="10515240" cy="1300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alt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4</a:t>
            </a: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-Step Operation</a:t>
            </a:r>
            <a:r>
              <a:rPr lang="en-US" altLang="en-IN" sz="4400" b="0" strike="noStrike" spc="-1">
                <a:solidFill>
                  <a:srgbClr val="FF0000"/>
                </a:solidFill>
                <a:latin typeface="Calibri Light" panose="020F0302020204030204"/>
              </a:rPr>
              <a:t>(Pass Admin)</a:t>
            </a:r>
            <a:endParaRPr lang="en-US" altLang="en-IN" sz="4400" b="0" strike="noStrike" spc="-1">
              <a:solidFill>
                <a:srgbClr val="FF0000"/>
              </a:solidFill>
              <a:latin typeface="Calibri Light" panose="020F0302020204030204"/>
            </a:endParaRPr>
          </a:p>
        </p:txBody>
      </p:sp>
      <p:grpSp>
        <p:nvGrpSpPr>
          <p:cNvPr id="128" name="Group 2"/>
          <p:cNvGrpSpPr/>
          <p:nvPr/>
        </p:nvGrpSpPr>
        <p:grpSpPr>
          <a:xfrm>
            <a:off x="325800" y="1954800"/>
            <a:ext cx="3667680" cy="4537440"/>
            <a:chOff x="325800" y="1954800"/>
            <a:chExt cx="3667680" cy="4537440"/>
          </a:xfrm>
        </p:grpSpPr>
        <p:grpSp>
          <p:nvGrpSpPr>
            <p:cNvPr id="129" name="Group 3"/>
            <p:cNvGrpSpPr/>
            <p:nvPr/>
          </p:nvGrpSpPr>
          <p:grpSpPr>
            <a:xfrm>
              <a:off x="325800" y="1954800"/>
              <a:ext cx="3667680" cy="4537440"/>
              <a:chOff x="325800" y="1954800"/>
              <a:chExt cx="3667680" cy="4537440"/>
            </a:xfrm>
          </p:grpSpPr>
          <p:sp>
            <p:nvSpPr>
              <p:cNvPr id="130" name="CustomShape 4"/>
              <p:cNvSpPr/>
              <p:nvPr/>
            </p:nvSpPr>
            <p:spPr>
              <a:xfrm>
                <a:off x="325800" y="2978640"/>
                <a:ext cx="3667680" cy="3513600"/>
              </a:xfrm>
              <a:prstGeom prst="rect">
                <a:avLst/>
              </a:prstGeom>
              <a:noFill/>
              <a:ln w="5724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1" name="CustomShape 5"/>
              <p:cNvSpPr/>
              <p:nvPr/>
            </p:nvSpPr>
            <p:spPr>
              <a:xfrm>
                <a:off x="1148400" y="1954800"/>
                <a:ext cx="2015640" cy="203868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lang="en-IN" sz="1600" b="0" strike="noStrike" spc="-1">
                    <a:solidFill>
                      <a:srgbClr val="FFFFFF"/>
                    </a:solidFill>
                    <a:latin typeface="Calibri" panose="020F0502020204030204"/>
                  </a:rPr>
                  <a:t>Access Authorisation</a:t>
                </a:r>
                <a:endParaRPr lang="en-GB" sz="1600" b="0" strike="noStrike" spc="-1">
                  <a:latin typeface="Arial" panose="020B0604020202020204"/>
                </a:endParaRPr>
              </a:p>
            </p:txBody>
          </p:sp>
          <p:sp>
            <p:nvSpPr>
              <p:cNvPr id="132" name="CustomShape 6"/>
              <p:cNvSpPr/>
              <p:nvPr/>
            </p:nvSpPr>
            <p:spPr>
              <a:xfrm>
                <a:off x="429840" y="4209840"/>
                <a:ext cx="3469320" cy="2170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US" alt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Unit Admin creates Pass Admins</a:t>
                </a:r>
                <a:endParaRPr lang="en-US" altLang="en-IN" sz="1800" b="0" strike="noStrike" spc="-1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indent="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:r>
                  <a:rPr lang="en-US" altLang="en-IN" sz="1800" b="1" strike="noStrike" spc="-1">
                    <a:solidFill>
                      <a:srgbClr val="FF0000"/>
                    </a:solidFill>
                    <a:latin typeface="Calibri" panose="020F0502020204030204"/>
                  </a:rPr>
                  <a:t>Pass Admin</a:t>
                </a:r>
                <a:r>
                  <a:rPr lang="en-US" alt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 </a:t>
                </a:r>
                <a:endParaRPr lang="en-US" altLang="en-IN" sz="1800" b="0" strike="noStrike" spc="-1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US" alt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Create </a:t>
                </a: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Pass Issuing Authority (PIA) </a:t>
                </a:r>
                <a:r>
                  <a:rPr lang="en-US" alt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and Pass Clerk (PC)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US" alt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Give</a:t>
                </a: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 Access Authorisation to Pass Clerk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Tagging Pass Clerks to PIA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Tagging Employees to PIA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b="0" strike="noStrike" spc="-1">
                  <a:latin typeface="Arial" panose="020B0604020202020204"/>
                </a:endParaRPr>
              </a:p>
            </p:txBody>
          </p:sp>
        </p:grpSp>
        <p:sp>
          <p:nvSpPr>
            <p:cNvPr id="133" name="CustomShape 7"/>
            <p:cNvSpPr/>
            <p:nvPr/>
          </p:nvSpPr>
          <p:spPr>
            <a:xfrm>
              <a:off x="1687320" y="2155320"/>
              <a:ext cx="946800" cy="4568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lang="en-IN" sz="3200" b="1" strike="noStrike" spc="-1">
                  <a:solidFill>
                    <a:srgbClr val="FFFFFF"/>
                  </a:solidFill>
                  <a:latin typeface="Calibri" panose="020F0502020204030204"/>
                </a:rPr>
                <a:t>1</a:t>
              </a:r>
              <a:endParaRPr lang="en-GB" sz="3200" b="0" strike="noStrike" spc="-1">
                <a:latin typeface="Arial" panose="020B0604020202020204"/>
              </a:endParaRPr>
            </a:p>
          </p:txBody>
        </p:sp>
      </p:grpSp>
      <p:grpSp>
        <p:nvGrpSpPr>
          <p:cNvPr id="134" name="Group 8"/>
          <p:cNvGrpSpPr/>
          <p:nvPr/>
        </p:nvGrpSpPr>
        <p:grpSpPr>
          <a:xfrm>
            <a:off x="4219920" y="1960200"/>
            <a:ext cx="3667680" cy="4537440"/>
            <a:chOff x="4219920" y="1960200"/>
            <a:chExt cx="3667680" cy="4537440"/>
          </a:xfrm>
        </p:grpSpPr>
        <p:grpSp>
          <p:nvGrpSpPr>
            <p:cNvPr id="135" name="Group 9"/>
            <p:cNvGrpSpPr/>
            <p:nvPr/>
          </p:nvGrpSpPr>
          <p:grpSpPr>
            <a:xfrm>
              <a:off x="4219920" y="1960200"/>
              <a:ext cx="3667680" cy="4537440"/>
              <a:chOff x="4219920" y="1960200"/>
              <a:chExt cx="3667680" cy="4537440"/>
            </a:xfrm>
          </p:grpSpPr>
          <p:sp>
            <p:nvSpPr>
              <p:cNvPr id="136" name="CustomShape 10"/>
              <p:cNvSpPr/>
              <p:nvPr/>
            </p:nvSpPr>
            <p:spPr>
              <a:xfrm>
                <a:off x="4219920" y="2984040"/>
                <a:ext cx="3667680" cy="3513600"/>
              </a:xfrm>
              <a:prstGeom prst="rect">
                <a:avLst/>
              </a:prstGeom>
              <a:noFill/>
              <a:ln w="5724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7" name="CustomShape 11"/>
              <p:cNvSpPr/>
              <p:nvPr/>
            </p:nvSpPr>
            <p:spPr>
              <a:xfrm>
                <a:off x="5042520" y="1960200"/>
                <a:ext cx="2015640" cy="2038680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lang="en-IN" sz="1600" b="0" strike="noStrike" spc="-1">
                    <a:solidFill>
                      <a:srgbClr val="FFFFFF"/>
                    </a:solidFill>
                    <a:latin typeface="Calibri" panose="020F0502020204030204"/>
                  </a:rPr>
                  <a:t>Updating Legacy Data</a:t>
                </a:r>
                <a:endParaRPr lang="en-GB" sz="1600" b="0" strike="noStrike" spc="-1">
                  <a:latin typeface="Arial" panose="020B0604020202020204"/>
                </a:endParaRPr>
              </a:p>
            </p:txBody>
          </p:sp>
          <p:sp>
            <p:nvSpPr>
              <p:cNvPr id="138" name="CustomShape 12"/>
              <p:cNvSpPr/>
              <p:nvPr/>
            </p:nvSpPr>
            <p:spPr>
              <a:xfrm>
                <a:off x="4323960" y="4215240"/>
                <a:ext cx="3469320" cy="2170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Recoding of details of Pass issued Manually by Pass Clerk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Verification of recorded Manual Pass by Employee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Update Employee’s Family Details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Acceptance of Family Details</a:t>
                </a:r>
                <a:endParaRPr lang="en-GB" sz="1800" b="0" strike="noStrike" spc="-1">
                  <a:latin typeface="Arial" panose="020B0604020202020204"/>
                </a:endParaRPr>
              </a:p>
            </p:txBody>
          </p:sp>
        </p:grpSp>
        <p:sp>
          <p:nvSpPr>
            <p:cNvPr id="139" name="CustomShape 13"/>
            <p:cNvSpPr/>
            <p:nvPr/>
          </p:nvSpPr>
          <p:spPr>
            <a:xfrm>
              <a:off x="5540760" y="2166120"/>
              <a:ext cx="968400" cy="467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lang="en-IN" sz="3200" b="1" strike="noStrike" spc="-1">
                  <a:solidFill>
                    <a:srgbClr val="FFFFFF"/>
                  </a:solidFill>
                  <a:latin typeface="Calibri" panose="020F0502020204030204"/>
                </a:rPr>
                <a:t>2</a:t>
              </a:r>
              <a:endParaRPr lang="en-GB" sz="3200" b="0" strike="noStrike" spc="-1">
                <a:latin typeface="Arial" panose="020B0604020202020204"/>
              </a:endParaRPr>
            </a:p>
          </p:txBody>
        </p:sp>
      </p:grpSp>
      <p:grpSp>
        <p:nvGrpSpPr>
          <p:cNvPr id="140" name="Group 14"/>
          <p:cNvGrpSpPr/>
          <p:nvPr/>
        </p:nvGrpSpPr>
        <p:grpSpPr>
          <a:xfrm>
            <a:off x="8098200" y="1960200"/>
            <a:ext cx="3667680" cy="4537440"/>
            <a:chOff x="8098200" y="1960200"/>
            <a:chExt cx="3667680" cy="4537440"/>
          </a:xfrm>
        </p:grpSpPr>
        <p:grpSp>
          <p:nvGrpSpPr>
            <p:cNvPr id="141" name="Group 15"/>
            <p:cNvGrpSpPr/>
            <p:nvPr/>
          </p:nvGrpSpPr>
          <p:grpSpPr>
            <a:xfrm>
              <a:off x="8098200" y="1960200"/>
              <a:ext cx="3667680" cy="4537440"/>
              <a:chOff x="8098200" y="1960200"/>
              <a:chExt cx="3667680" cy="4537440"/>
            </a:xfrm>
          </p:grpSpPr>
          <p:sp>
            <p:nvSpPr>
              <p:cNvPr id="142" name="CustomShape 16"/>
              <p:cNvSpPr/>
              <p:nvPr/>
            </p:nvSpPr>
            <p:spPr>
              <a:xfrm>
                <a:off x="8098200" y="2984040"/>
                <a:ext cx="3667680" cy="3513600"/>
              </a:xfrm>
              <a:prstGeom prst="rect">
                <a:avLst/>
              </a:prstGeom>
              <a:noFill/>
              <a:ln w="5724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3" name="CustomShape 17"/>
              <p:cNvSpPr/>
              <p:nvPr/>
            </p:nvSpPr>
            <p:spPr>
              <a:xfrm>
                <a:off x="8920800" y="1960200"/>
                <a:ext cx="2015640" cy="203868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lang="en-IN" sz="1600" b="0" strike="noStrike" spc="-1">
                    <a:solidFill>
                      <a:srgbClr val="FFFFFF"/>
                    </a:solidFill>
                    <a:latin typeface="Calibri" panose="020F0502020204030204"/>
                  </a:rPr>
                  <a:t>Online Issuance of Pass</a:t>
                </a:r>
                <a:endParaRPr lang="en-GB" sz="1600" b="0" strike="noStrike" spc="-1">
                  <a:latin typeface="Arial" panose="020B0604020202020204"/>
                </a:endParaRPr>
              </a:p>
            </p:txBody>
          </p:sp>
          <p:sp>
            <p:nvSpPr>
              <p:cNvPr id="144" name="CustomShape 18"/>
              <p:cNvSpPr/>
              <p:nvPr/>
            </p:nvSpPr>
            <p:spPr>
              <a:xfrm>
                <a:off x="8202240" y="4215240"/>
                <a:ext cx="3469320" cy="2170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Apply for Privilege Pass/ PTO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Accept Pass Application 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IN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Issue of Privilege Pass/ PTO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Split Pass Application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/>
                  <a:buChar char="•"/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Calibri" panose="020F0502020204030204"/>
                  </a:rPr>
                  <a:t>Cancellation Request</a:t>
                </a:r>
                <a:endParaRPr lang="en-GB" sz="1800" b="0" strike="noStrike" spc="-1">
                  <a:latin typeface="Arial" panose="020B0604020202020204"/>
                </a:endParaRPr>
              </a:p>
              <a:p>
                <a:pPr>
                  <a:lnSpc>
                    <a:spcPct val="100000"/>
                  </a:lnSpc>
                </a:pPr>
                <a:endParaRPr lang="en-GB" sz="1800" b="0" strike="noStrike" spc="-1">
                  <a:latin typeface="Arial" panose="020B0604020202020204"/>
                </a:endParaRPr>
              </a:p>
            </p:txBody>
          </p:sp>
        </p:grpSp>
        <p:sp>
          <p:nvSpPr>
            <p:cNvPr id="145" name="CustomShape 19"/>
            <p:cNvSpPr/>
            <p:nvPr/>
          </p:nvSpPr>
          <p:spPr>
            <a:xfrm>
              <a:off x="9448920" y="2166120"/>
              <a:ext cx="968400" cy="467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lang="en-IN" sz="3200" b="1" strike="noStrike" spc="-1">
                  <a:solidFill>
                    <a:srgbClr val="FFFFFF"/>
                  </a:solidFill>
                  <a:latin typeface="Calibri" panose="020F0502020204030204"/>
                </a:rPr>
                <a:t>3</a:t>
              </a:r>
              <a:endParaRPr lang="en-GB" sz="3200" b="0" strike="noStrike" spc="-1">
                <a:latin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Apply for Split Pass by Employee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3" name="Picture 2" descr="pass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853565"/>
            <a:ext cx="11844655" cy="4120515"/>
          </a:xfrm>
          <a:prstGeom prst="rect">
            <a:avLst/>
          </a:prstGeom>
        </p:spPr>
      </p:pic>
      <p:pic>
        <p:nvPicPr>
          <p:cNvPr id="4" name="Picture 3" descr="split a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1811655"/>
            <a:ext cx="11843385" cy="433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Accept Split Pass by Pass Clerk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2595" t="38627" b="24437"/>
          <a:stretch>
            <a:fillRect/>
          </a:stretch>
        </p:blipFill>
        <p:spPr>
          <a:xfrm>
            <a:off x="551815" y="2493010"/>
            <a:ext cx="11233150" cy="3634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3372" t="26042" r="4588" b="14259"/>
          <a:stretch>
            <a:fillRect/>
          </a:stretch>
        </p:blipFill>
        <p:spPr>
          <a:xfrm>
            <a:off x="450215" y="1600835"/>
            <a:ext cx="11334750" cy="4912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Issue Split Pass by PIA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2179" t="41157" b="24252"/>
          <a:stretch>
            <a:fillRect/>
          </a:stretch>
        </p:blipFill>
        <p:spPr>
          <a:xfrm>
            <a:off x="562610" y="1908810"/>
            <a:ext cx="11111865" cy="437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2695" t="36466" r="5859" b="14576"/>
          <a:stretch>
            <a:fillRect/>
          </a:stretch>
        </p:blipFill>
        <p:spPr>
          <a:xfrm>
            <a:off x="562610" y="1690370"/>
            <a:ext cx="11397615" cy="4729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Pass Cancellation Request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12261" b="33750"/>
          <a:stretch>
            <a:fillRect/>
          </a:stretch>
        </p:blipFill>
        <p:spPr>
          <a:xfrm>
            <a:off x="370840" y="1543050"/>
            <a:ext cx="11376025" cy="49339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0344150" y="4580890"/>
            <a:ext cx="720090" cy="14401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2595" t="12785" b="20571"/>
          <a:stretch>
            <a:fillRect/>
          </a:stretch>
        </p:blipFill>
        <p:spPr>
          <a:xfrm>
            <a:off x="370840" y="1542415"/>
            <a:ext cx="11507470" cy="5070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Acceptence/Rejection of Pass Cancellation Request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78" t="22292" r="-200" b="34005"/>
          <a:stretch>
            <a:fillRect/>
          </a:stretch>
        </p:blipFill>
        <p:spPr>
          <a:xfrm>
            <a:off x="248920" y="1886585"/>
            <a:ext cx="11693525" cy="4175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2487" t="41165" r="-204" b="16636"/>
          <a:stretch>
            <a:fillRect/>
          </a:stretch>
        </p:blipFill>
        <p:spPr>
          <a:xfrm>
            <a:off x="248920" y="2011045"/>
            <a:ext cx="11919585" cy="4050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838715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 panose="020F0302020204030204"/>
              </a:rPr>
              <a:t>Pass Cancellation By PIA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78" t="22292" r="-200" b="34005"/>
          <a:stretch>
            <a:fillRect/>
          </a:stretch>
        </p:blipFill>
        <p:spPr>
          <a:xfrm>
            <a:off x="248920" y="1886585"/>
            <a:ext cx="11693525" cy="4175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2461" t="33094" r="8242" b="15687"/>
          <a:stretch>
            <a:fillRect/>
          </a:stretch>
        </p:blipFill>
        <p:spPr>
          <a:xfrm>
            <a:off x="248920" y="2037715"/>
            <a:ext cx="11693525" cy="421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OTP for Ticket Booking</a:t>
            </a:r>
            <a:endParaRPr kumimoji="0" lang="en-US" sz="4400" b="0" i="0" u="none" strike="noStrike" kern="1200" cap="none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t="12261" b="33750"/>
          <a:stretch>
            <a:fillRect/>
          </a:stretch>
        </p:blipFill>
        <p:spPr>
          <a:xfrm>
            <a:off x="370840" y="1543050"/>
            <a:ext cx="11376025" cy="49339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8256270" y="4725035"/>
            <a:ext cx="647700" cy="1080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IRCTC Login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7)"/>
          <p:cNvPicPr>
            <a:picLocks noChangeAspect="1"/>
          </p:cNvPicPr>
          <p:nvPr/>
        </p:nvPicPr>
        <p:blipFill>
          <a:blip r:embed="rId1"/>
          <a:srcRect t="12454" b="6519"/>
          <a:stretch>
            <a:fillRect/>
          </a:stretch>
        </p:blipFill>
        <p:spPr>
          <a:xfrm>
            <a:off x="363220" y="1770380"/>
            <a:ext cx="11057255" cy="457771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6887845" y="1556385"/>
            <a:ext cx="575945" cy="7924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e-Pass Booking Option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8)"/>
          <p:cNvPicPr>
            <a:picLocks noChangeAspect="1"/>
          </p:cNvPicPr>
          <p:nvPr/>
        </p:nvPicPr>
        <p:blipFill>
          <a:blip r:embed="rId1"/>
          <a:srcRect t="12884" b="6667"/>
          <a:stretch>
            <a:fillRect/>
          </a:stretch>
        </p:blipFill>
        <p:spPr>
          <a:xfrm>
            <a:off x="725170" y="1903095"/>
            <a:ext cx="10732135" cy="455168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625090" y="4569460"/>
            <a:ext cx="1998980" cy="51562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e-Pass Booking Comfirmation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9)"/>
          <p:cNvPicPr>
            <a:picLocks noChangeAspect="1"/>
          </p:cNvPicPr>
          <p:nvPr/>
        </p:nvPicPr>
        <p:blipFill>
          <a:blip r:embed="rId1"/>
          <a:srcRect t="17800" b="7228"/>
          <a:stretch>
            <a:fillRect/>
          </a:stretch>
        </p:blipFill>
        <p:spPr>
          <a:xfrm>
            <a:off x="744220" y="1894205"/>
            <a:ext cx="10608945" cy="4241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IN" sz="4400" b="0" i="0" u="none" strike="noStrike" kern="1200" cap="none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Creating Pass Admins</a:t>
            </a:r>
            <a:endParaRPr kumimoji="0" lang="en-IN" sz="4400" b="0" i="0" u="none" strike="noStrike" kern="1200" cap="none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t="12145" b="5139"/>
          <a:stretch>
            <a:fillRect/>
          </a:stretch>
        </p:blipFill>
        <p:spPr>
          <a:xfrm>
            <a:off x="265430" y="1573530"/>
            <a:ext cx="11822430" cy="525145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8328025" y="5445125"/>
            <a:ext cx="2088515" cy="2159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From &amp;To Station Selection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0)"/>
          <p:cNvPicPr>
            <a:picLocks noChangeAspect="1"/>
          </p:cNvPicPr>
          <p:nvPr/>
        </p:nvPicPr>
        <p:blipFill>
          <a:blip r:embed="rId1"/>
          <a:srcRect t="12536" b="6128"/>
          <a:stretch>
            <a:fillRect/>
          </a:stretch>
        </p:blipFill>
        <p:spPr>
          <a:xfrm>
            <a:off x="694055" y="1811655"/>
            <a:ext cx="10431145" cy="46818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Train and Berth Class Selection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2)"/>
          <p:cNvPicPr>
            <a:picLocks noChangeAspect="1"/>
          </p:cNvPicPr>
          <p:nvPr/>
        </p:nvPicPr>
        <p:blipFill>
          <a:blip r:embed="rId1"/>
          <a:srcRect t="16880" b="5948"/>
          <a:stretch>
            <a:fillRect/>
          </a:stretch>
        </p:blipFill>
        <p:spPr>
          <a:xfrm>
            <a:off x="838200" y="1770380"/>
            <a:ext cx="10515600" cy="45872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Journey Date Selection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3)"/>
          <p:cNvPicPr>
            <a:picLocks noChangeAspect="1"/>
          </p:cNvPicPr>
          <p:nvPr/>
        </p:nvPicPr>
        <p:blipFill>
          <a:blip r:embed="rId1"/>
          <a:srcRect t="12716" b="6308"/>
          <a:stretch>
            <a:fillRect/>
          </a:stretch>
        </p:blipFill>
        <p:spPr>
          <a:xfrm>
            <a:off x="636270" y="1750060"/>
            <a:ext cx="10716895" cy="45815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Passenger and e-Pass Details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5)"/>
          <p:cNvPicPr>
            <a:picLocks noChangeAspect="1"/>
          </p:cNvPicPr>
          <p:nvPr/>
        </p:nvPicPr>
        <p:blipFill>
          <a:blip r:embed="rId1"/>
          <a:srcRect t="19248" b="4680"/>
          <a:stretch>
            <a:fillRect/>
          </a:stretch>
        </p:blipFill>
        <p:spPr>
          <a:xfrm>
            <a:off x="723900" y="1826260"/>
            <a:ext cx="10754360" cy="44538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Mobile Number and Address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6)"/>
          <p:cNvPicPr>
            <a:picLocks noChangeAspect="1"/>
          </p:cNvPicPr>
          <p:nvPr/>
        </p:nvPicPr>
        <p:blipFill>
          <a:blip r:embed="rId1"/>
          <a:srcRect t="11785" b="5039"/>
          <a:stretch>
            <a:fillRect/>
          </a:stretch>
        </p:blipFill>
        <p:spPr>
          <a:xfrm>
            <a:off x="765175" y="1769110"/>
            <a:ext cx="10692130" cy="47059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Passenger Detail Confirmation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7)"/>
          <p:cNvPicPr>
            <a:picLocks noChangeAspect="1"/>
          </p:cNvPicPr>
          <p:nvPr/>
        </p:nvPicPr>
        <p:blipFill>
          <a:blip r:embed="rId1"/>
          <a:srcRect t="12884" b="7228"/>
          <a:stretch>
            <a:fillRect/>
          </a:stretch>
        </p:blipFill>
        <p:spPr>
          <a:xfrm>
            <a:off x="838200" y="1759585"/>
            <a:ext cx="10629900" cy="45199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Payment Mode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8)"/>
          <p:cNvPicPr>
            <a:picLocks noChangeAspect="1"/>
          </p:cNvPicPr>
          <p:nvPr/>
        </p:nvPicPr>
        <p:blipFill>
          <a:blip r:embed="rId1"/>
          <a:srcRect t="11437" b="7946"/>
          <a:stretch>
            <a:fillRect/>
          </a:stretch>
        </p:blipFill>
        <p:spPr>
          <a:xfrm>
            <a:off x="673735" y="1799590"/>
            <a:ext cx="10679430" cy="456120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Booked Ticket PNR Detail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20-07-28 (19)"/>
          <p:cNvPicPr>
            <a:picLocks noChangeAspect="1"/>
          </p:cNvPicPr>
          <p:nvPr/>
        </p:nvPicPr>
        <p:blipFill>
          <a:blip r:embed="rId1"/>
          <a:srcRect t="12536" b="5398"/>
          <a:stretch>
            <a:fillRect/>
          </a:stretch>
        </p:blipFill>
        <p:spPr>
          <a:xfrm>
            <a:off x="694055" y="1811655"/>
            <a:ext cx="11005185" cy="46431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kumimoji="0" lang="en-US" sz="4400" b="0" i="0" u="none" strike="noStrike" kern="1200" cap="none" spc="0" normalizeH="0" baseline="0" noProof="1">
                <a:solidFill>
                  <a:srgbClr val="000000"/>
                </a:solidFill>
                <a:latin typeface="Calibri Light" panose="020F0302020204030204"/>
                <a:ea typeface="+mn-ea"/>
                <a:cs typeface="+mn-cs"/>
              </a:rPr>
              <a:t>Booked Ticketed Passengers Detail</a:t>
            </a:r>
            <a:endParaRPr kumimoji="0" lang="en-US" sz="4400" b="0" i="0" u="none" strike="noStrike" kern="1200" cap="none" spc="0" normalizeH="0" baseline="0" noProof="1">
              <a:solidFill>
                <a:srgbClr val="00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 descr="2020-07-28 (20)"/>
          <p:cNvPicPr>
            <a:picLocks noChangeAspect="1"/>
          </p:cNvPicPr>
          <p:nvPr/>
        </p:nvPicPr>
        <p:blipFill>
          <a:blip r:embed="rId1"/>
          <a:srcRect t="15455" b="6700"/>
          <a:stretch>
            <a:fillRect/>
          </a:stretch>
        </p:blipFill>
        <p:spPr>
          <a:xfrm>
            <a:off x="327025" y="1833245"/>
            <a:ext cx="11370945" cy="45897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Shape 1"/>
          <p:cNvSpPr txBox="1"/>
          <p:nvPr/>
        </p:nvSpPr>
        <p:spPr>
          <a:xfrm>
            <a:off x="838080" y="2858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lang="en-US" sz="9600" b="0" strike="noStrike" spc="-1">
                <a:solidFill>
                  <a:srgbClr val="FF0000"/>
                </a:solidFill>
                <a:latin typeface="Calibri" panose="020F0502020204030204"/>
              </a:rPr>
              <a:t>Thank You</a:t>
            </a:r>
            <a:endParaRPr lang="en-US" sz="9600" b="0" strike="noStrike" spc="-1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"/>
          <p:cNvGrpSpPr/>
          <p:nvPr/>
        </p:nvGrpSpPr>
        <p:grpSpPr>
          <a:xfrm>
            <a:off x="4017600" y="5039640"/>
            <a:ext cx="2598480" cy="882720"/>
            <a:chOff x="4017600" y="5039640"/>
            <a:chExt cx="2598480" cy="882720"/>
          </a:xfrm>
        </p:grpSpPr>
        <p:grpSp>
          <p:nvGrpSpPr>
            <p:cNvPr id="147" name="Group 2"/>
            <p:cNvGrpSpPr/>
            <p:nvPr/>
          </p:nvGrpSpPr>
          <p:grpSpPr>
            <a:xfrm>
              <a:off x="4017600" y="5039640"/>
              <a:ext cx="2598480" cy="633600"/>
              <a:chOff x="4017600" y="5039640"/>
              <a:chExt cx="2598480" cy="633600"/>
            </a:xfrm>
          </p:grpSpPr>
          <p:pic>
            <p:nvPicPr>
              <p:cNvPr id="148" name="Picture 162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883040" y="5043600"/>
                <a:ext cx="880920" cy="629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9" name="Picture 16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017600" y="5039640"/>
                <a:ext cx="882720" cy="629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0" name="Picture 164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733360" y="5039640"/>
                <a:ext cx="882720" cy="62964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51" name="CustomShape 3"/>
            <p:cNvSpPr/>
            <p:nvPr/>
          </p:nvSpPr>
          <p:spPr>
            <a:xfrm>
              <a:off x="4829760" y="5649480"/>
              <a:ext cx="945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Employees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</p:grpSp>
      <p:grpSp>
        <p:nvGrpSpPr>
          <p:cNvPr id="152" name="Group 4"/>
          <p:cNvGrpSpPr/>
          <p:nvPr/>
        </p:nvGrpSpPr>
        <p:grpSpPr>
          <a:xfrm>
            <a:off x="565560" y="5028840"/>
            <a:ext cx="2908440" cy="633240"/>
            <a:chOff x="565560" y="5028840"/>
            <a:chExt cx="2908440" cy="633240"/>
          </a:xfrm>
        </p:grpSpPr>
        <p:pic>
          <p:nvPicPr>
            <p:cNvPr id="153" name="Picture 14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30360" y="5032440"/>
              <a:ext cx="968040" cy="62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4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65560" y="5028840"/>
              <a:ext cx="969840" cy="62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502360" y="5028840"/>
              <a:ext cx="971640" cy="630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6" name="TextShape 5"/>
          <p:cNvSpPr txBox="1"/>
          <p:nvPr/>
        </p:nvSpPr>
        <p:spPr>
          <a:xfrm>
            <a:off x="838080" y="3002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Access Authorisation by </a:t>
            </a:r>
            <a:r>
              <a:rPr lang="en-US" alt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Pass </a:t>
            </a: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Admin 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57" name="Group 6"/>
          <p:cNvGrpSpPr/>
          <p:nvPr/>
        </p:nvGrpSpPr>
        <p:grpSpPr>
          <a:xfrm>
            <a:off x="4210560" y="1730160"/>
            <a:ext cx="2178000" cy="1112760"/>
            <a:chOff x="4210560" y="1730160"/>
            <a:chExt cx="2178000" cy="1112760"/>
          </a:xfrm>
        </p:grpSpPr>
        <p:pic>
          <p:nvPicPr>
            <p:cNvPr id="15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42000" y="1730160"/>
              <a:ext cx="901080" cy="901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9" name="CustomShape 7"/>
            <p:cNvSpPr/>
            <p:nvPr/>
          </p:nvSpPr>
          <p:spPr>
            <a:xfrm>
              <a:off x="4210560" y="2570040"/>
              <a:ext cx="2178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Pass Issuing Authority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</p:grpSp>
      <p:pic>
        <p:nvPicPr>
          <p:cNvPr id="160" name="Picture 128"/>
          <p:cNvPicPr/>
          <p:nvPr/>
        </p:nvPicPr>
        <p:blipFill>
          <a:blip r:embed="rId4"/>
          <a:stretch>
            <a:fillRect/>
          </a:stretch>
        </p:blipFill>
        <p:spPr>
          <a:xfrm>
            <a:off x="2638080" y="2818800"/>
            <a:ext cx="549720" cy="539640"/>
          </a:xfrm>
          <a:prstGeom prst="rect">
            <a:avLst/>
          </a:prstGeom>
          <a:ln>
            <a:noFill/>
          </a:ln>
        </p:spPr>
      </p:pic>
      <p:pic>
        <p:nvPicPr>
          <p:cNvPr id="161" name="Picture 129"/>
          <p:cNvPicPr/>
          <p:nvPr/>
        </p:nvPicPr>
        <p:blipFill>
          <a:blip r:embed="rId4"/>
          <a:stretch>
            <a:fillRect/>
          </a:stretch>
        </p:blipFill>
        <p:spPr>
          <a:xfrm>
            <a:off x="2638080" y="3903480"/>
            <a:ext cx="549720" cy="539640"/>
          </a:xfrm>
          <a:prstGeom prst="rect">
            <a:avLst/>
          </a:prstGeom>
          <a:ln>
            <a:noFill/>
          </a:ln>
        </p:spPr>
      </p:pic>
      <p:grpSp>
        <p:nvGrpSpPr>
          <p:cNvPr id="162" name="Group 8"/>
          <p:cNvGrpSpPr/>
          <p:nvPr/>
        </p:nvGrpSpPr>
        <p:grpSpPr>
          <a:xfrm>
            <a:off x="1577880" y="5010840"/>
            <a:ext cx="910800" cy="891000"/>
            <a:chOff x="1577880" y="5010840"/>
            <a:chExt cx="910800" cy="891000"/>
          </a:xfrm>
        </p:grpSpPr>
        <p:sp>
          <p:nvSpPr>
            <p:cNvPr id="163" name="CustomShape 9"/>
            <p:cNvSpPr/>
            <p:nvPr/>
          </p:nvSpPr>
          <p:spPr>
            <a:xfrm>
              <a:off x="1577880" y="5628960"/>
              <a:ext cx="9108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Employees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  <p:pic>
          <p:nvPicPr>
            <p:cNvPr id="164" name="Picture 13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815120" y="5010840"/>
              <a:ext cx="424800" cy="6296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5" name="Group 10"/>
          <p:cNvGrpSpPr/>
          <p:nvPr/>
        </p:nvGrpSpPr>
        <p:grpSpPr>
          <a:xfrm>
            <a:off x="2638080" y="3202920"/>
            <a:ext cx="748080" cy="824400"/>
            <a:chOff x="2638080" y="3202920"/>
            <a:chExt cx="748080" cy="824400"/>
          </a:xfrm>
        </p:grpSpPr>
        <p:pic>
          <p:nvPicPr>
            <p:cNvPr id="166" name="Picture 13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638080" y="3357000"/>
              <a:ext cx="549720" cy="53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7" name="CustomShape 11"/>
            <p:cNvSpPr/>
            <p:nvPr/>
          </p:nvSpPr>
          <p:spPr>
            <a:xfrm rot="16200000">
              <a:off x="2837520" y="3478680"/>
              <a:ext cx="8244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</p:grpSp>
      <p:grpSp>
        <p:nvGrpSpPr>
          <p:cNvPr id="168" name="Group 12"/>
          <p:cNvGrpSpPr/>
          <p:nvPr/>
        </p:nvGrpSpPr>
        <p:grpSpPr>
          <a:xfrm>
            <a:off x="959040" y="1731240"/>
            <a:ext cx="2178000" cy="1122480"/>
            <a:chOff x="959040" y="1731240"/>
            <a:chExt cx="2178000" cy="1122480"/>
          </a:xfrm>
        </p:grpSpPr>
        <p:pic>
          <p:nvPicPr>
            <p:cNvPr id="169" name="Picture 14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598760" y="1731240"/>
              <a:ext cx="899640" cy="89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0" name="CustomShape 13"/>
            <p:cNvSpPr/>
            <p:nvPr/>
          </p:nvSpPr>
          <p:spPr>
            <a:xfrm>
              <a:off x="959040" y="2580840"/>
              <a:ext cx="21780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Pass Issuing Authority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</p:grpSp>
      <p:grpSp>
        <p:nvGrpSpPr>
          <p:cNvPr id="171" name="Group 14"/>
          <p:cNvGrpSpPr/>
          <p:nvPr/>
        </p:nvGrpSpPr>
        <p:grpSpPr>
          <a:xfrm>
            <a:off x="2012400" y="2870280"/>
            <a:ext cx="612720" cy="1305720"/>
            <a:chOff x="2012400" y="2870280"/>
            <a:chExt cx="612720" cy="1305720"/>
          </a:xfrm>
        </p:grpSpPr>
        <p:sp>
          <p:nvSpPr>
            <p:cNvPr id="172" name="Line 15"/>
            <p:cNvSpPr/>
            <p:nvPr/>
          </p:nvSpPr>
          <p:spPr>
            <a:xfrm>
              <a:off x="2018880" y="2870280"/>
              <a:ext cx="0" cy="828000"/>
            </a:xfrm>
            <a:prstGeom prst="line">
              <a:avLst/>
            </a:prstGeom>
            <a:ln w="28440"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173" name="Line 16"/>
            <p:cNvSpPr/>
            <p:nvPr/>
          </p:nvSpPr>
          <p:spPr>
            <a:xfrm flipV="1">
              <a:off x="2405520" y="3096000"/>
              <a:ext cx="0" cy="1080000"/>
            </a:xfrm>
            <a:prstGeom prst="line">
              <a:avLst/>
            </a:prstGeom>
            <a:ln w="28440"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174" name="CustomShape 17"/>
            <p:cNvSpPr/>
            <p:nvPr/>
          </p:nvSpPr>
          <p:spPr>
            <a:xfrm rot="16200000">
              <a:off x="2516760" y="299664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C00000"/>
              </a:solidFill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175" name="CustomShape 18"/>
            <p:cNvSpPr/>
            <p:nvPr/>
          </p:nvSpPr>
          <p:spPr>
            <a:xfrm rot="16200000">
              <a:off x="2517120" y="358020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C00000"/>
              </a:solidFill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176" name="CustomShape 19"/>
            <p:cNvSpPr/>
            <p:nvPr/>
          </p:nvSpPr>
          <p:spPr>
            <a:xfrm rot="16200000">
              <a:off x="2514600" y="406476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C00000"/>
              </a:solidFill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177" name="Line 20"/>
            <p:cNvSpPr/>
            <p:nvPr/>
          </p:nvSpPr>
          <p:spPr>
            <a:xfrm>
              <a:off x="2012400" y="3690000"/>
              <a:ext cx="393120" cy="0"/>
            </a:xfrm>
            <a:prstGeom prst="line">
              <a:avLst/>
            </a:prstGeom>
            <a:ln w="28440"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</p:grpSp>
      <p:sp>
        <p:nvSpPr>
          <p:cNvPr id="178" name="Line 21"/>
          <p:cNvSpPr/>
          <p:nvPr/>
        </p:nvSpPr>
        <p:spPr>
          <a:xfrm>
            <a:off x="5308200" y="2914200"/>
            <a:ext cx="0" cy="207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9" name="Picture 165"/>
          <p:cNvPicPr/>
          <p:nvPr/>
        </p:nvPicPr>
        <p:blipFill>
          <a:blip r:embed="rId7"/>
          <a:stretch>
            <a:fillRect/>
          </a:stretch>
        </p:blipFill>
        <p:spPr>
          <a:xfrm>
            <a:off x="5922360" y="2865240"/>
            <a:ext cx="549720" cy="539640"/>
          </a:xfrm>
          <a:prstGeom prst="rect">
            <a:avLst/>
          </a:prstGeom>
          <a:ln>
            <a:noFill/>
          </a:ln>
        </p:spPr>
      </p:pic>
      <p:pic>
        <p:nvPicPr>
          <p:cNvPr id="180" name="Picture 166"/>
          <p:cNvPicPr/>
          <p:nvPr/>
        </p:nvPicPr>
        <p:blipFill>
          <a:blip r:embed="rId7"/>
          <a:stretch>
            <a:fillRect/>
          </a:stretch>
        </p:blipFill>
        <p:spPr>
          <a:xfrm>
            <a:off x="5922360" y="3945960"/>
            <a:ext cx="549720" cy="539640"/>
          </a:xfrm>
          <a:prstGeom prst="rect">
            <a:avLst/>
          </a:prstGeom>
          <a:ln>
            <a:noFill/>
          </a:ln>
        </p:spPr>
      </p:pic>
      <p:grpSp>
        <p:nvGrpSpPr>
          <p:cNvPr id="181" name="Group 22"/>
          <p:cNvGrpSpPr/>
          <p:nvPr/>
        </p:nvGrpSpPr>
        <p:grpSpPr>
          <a:xfrm>
            <a:off x="5922360" y="3242520"/>
            <a:ext cx="792360" cy="818280"/>
            <a:chOff x="5922360" y="3242520"/>
            <a:chExt cx="792360" cy="818280"/>
          </a:xfrm>
        </p:grpSpPr>
        <p:pic>
          <p:nvPicPr>
            <p:cNvPr id="182" name="Picture 16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922360" y="3407760"/>
              <a:ext cx="549720" cy="53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3" name="CustomShape 23"/>
            <p:cNvSpPr/>
            <p:nvPr/>
          </p:nvSpPr>
          <p:spPr>
            <a:xfrm rot="16200000">
              <a:off x="6168960" y="3515040"/>
              <a:ext cx="81828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2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200" b="0" strike="noStrike" spc="-1">
                <a:latin typeface="Arial" panose="020B0604020202020204"/>
              </a:endParaRPr>
            </a:p>
          </p:txBody>
        </p:sp>
      </p:grpSp>
      <p:grpSp>
        <p:nvGrpSpPr>
          <p:cNvPr id="184" name="Group 24"/>
          <p:cNvGrpSpPr/>
          <p:nvPr/>
        </p:nvGrpSpPr>
        <p:grpSpPr>
          <a:xfrm>
            <a:off x="5307840" y="2887560"/>
            <a:ext cx="612720" cy="1304640"/>
            <a:chOff x="5307840" y="2887560"/>
            <a:chExt cx="612720" cy="1304640"/>
          </a:xfrm>
        </p:grpSpPr>
        <p:sp>
          <p:nvSpPr>
            <p:cNvPr id="185" name="Line 25"/>
            <p:cNvSpPr/>
            <p:nvPr/>
          </p:nvSpPr>
          <p:spPr>
            <a:xfrm>
              <a:off x="5307840" y="2887560"/>
              <a:ext cx="0" cy="81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6" name="Line 26"/>
            <p:cNvSpPr/>
            <p:nvPr/>
          </p:nvSpPr>
          <p:spPr>
            <a:xfrm flipV="1">
              <a:off x="5700960" y="3107160"/>
              <a:ext cx="0" cy="10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7" name="CustomShape 27"/>
            <p:cNvSpPr/>
            <p:nvPr/>
          </p:nvSpPr>
          <p:spPr>
            <a:xfrm rot="16200000">
              <a:off x="5812200" y="299988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8" name="CustomShape 28"/>
            <p:cNvSpPr/>
            <p:nvPr/>
          </p:nvSpPr>
          <p:spPr>
            <a:xfrm rot="16200000">
              <a:off x="5812560" y="357984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9" name="CustomShape 29"/>
            <p:cNvSpPr/>
            <p:nvPr/>
          </p:nvSpPr>
          <p:spPr>
            <a:xfrm rot="16200000">
              <a:off x="5809680" y="4084200"/>
              <a:ext cx="360" cy="21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0" name="Line 30"/>
            <p:cNvSpPr/>
            <p:nvPr/>
          </p:nvSpPr>
          <p:spPr>
            <a:xfrm>
              <a:off x="5307840" y="3689280"/>
              <a:ext cx="3931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91" name="TextShape 31"/>
          <p:cNvSpPr txBox="1"/>
          <p:nvPr/>
        </p:nvSpPr>
        <p:spPr>
          <a:xfrm>
            <a:off x="7065000" y="1839600"/>
            <a:ext cx="4288680" cy="708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4000"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Calibri Light" panose="020F0302020204030204"/>
              <a:buAutoNum type="arabicPeriod"/>
            </a:pPr>
            <a:r>
              <a:rPr lang="en-IN" sz="2000" b="0" strike="noStrike" spc="-1">
                <a:solidFill>
                  <a:srgbClr val="1F4E79"/>
                </a:solidFill>
                <a:latin typeface="Calibri" panose="020F0502020204030204"/>
              </a:rPr>
              <a:t>Provide Access Authorisation to Pass Issuing Authorities one by one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2" name="CustomShape 32"/>
          <p:cNvSpPr/>
          <p:nvPr/>
        </p:nvSpPr>
        <p:spPr>
          <a:xfrm>
            <a:off x="7024680" y="2699640"/>
            <a:ext cx="432864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BF9000"/>
              </a:buClr>
              <a:buFont typeface="Calibri Light" panose="020F0302020204030204"/>
              <a:buAutoNum type="arabicPeriod" startAt="2"/>
            </a:pPr>
            <a:r>
              <a:rPr lang="en-IN" sz="2000" b="0" strike="noStrike" spc="-1">
                <a:solidFill>
                  <a:srgbClr val="BF9000"/>
                </a:solidFill>
                <a:latin typeface="Calibri" panose="020F0502020204030204"/>
              </a:rPr>
              <a:t>Provide Access Authorisation to Pass Clerks one by one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193" name="CustomShape 33"/>
          <p:cNvSpPr/>
          <p:nvPr/>
        </p:nvSpPr>
        <p:spPr>
          <a:xfrm>
            <a:off x="6999480" y="3592440"/>
            <a:ext cx="4353840" cy="66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Calibri Light" panose="020F0302020204030204"/>
              <a:buAutoNum type="arabicPeriod" startAt="3"/>
            </a:pPr>
            <a:r>
              <a:rPr lang="en-IN" sz="2000" b="0" strike="noStrike" spc="-1">
                <a:solidFill>
                  <a:srgbClr val="C00000"/>
                </a:solidFill>
                <a:latin typeface="Calibri" panose="020F0502020204030204"/>
              </a:rPr>
              <a:t>Tag Pass Clerks to their respective Pass Issuing Authority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194" name="CustomShape 34"/>
          <p:cNvSpPr/>
          <p:nvPr/>
        </p:nvSpPr>
        <p:spPr>
          <a:xfrm>
            <a:off x="7043040" y="4463280"/>
            <a:ext cx="4310280" cy="6526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 fontScale="73000"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385623"/>
              </a:buClr>
              <a:buFont typeface="Calibri Light" panose="020F0302020204030204"/>
              <a:buAutoNum type="arabicPeriod" startAt="4"/>
            </a:pPr>
            <a:r>
              <a:rPr lang="en-IN" sz="2000" b="0" strike="noStrike" spc="-1">
                <a:solidFill>
                  <a:srgbClr val="385623"/>
                </a:solidFill>
                <a:latin typeface="Calibri" panose="020F0502020204030204"/>
              </a:rPr>
              <a:t>Tag Individual Employee to her/ his respective Pass Issuing Authority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195" name="CustomShape 35"/>
          <p:cNvSpPr/>
          <p:nvPr/>
        </p:nvSpPr>
        <p:spPr>
          <a:xfrm>
            <a:off x="7021440" y="5334120"/>
            <a:ext cx="4332240" cy="5785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385623"/>
              </a:buClr>
              <a:buFont typeface="Calibri Light" panose="020F0302020204030204"/>
              <a:buAutoNum type="arabicPeriod" startAt="5"/>
            </a:pPr>
            <a:r>
              <a:rPr lang="en-IN" sz="2000" b="0" strike="noStrike" spc="-1">
                <a:solidFill>
                  <a:srgbClr val="385623"/>
                </a:solidFill>
                <a:latin typeface="Calibri" panose="020F0502020204030204"/>
              </a:rPr>
              <a:t>Group of Employees may also be tagged to their PIA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196" name="Line 36"/>
          <p:cNvSpPr/>
          <p:nvPr/>
        </p:nvSpPr>
        <p:spPr>
          <a:xfrm>
            <a:off x="2016360" y="2868480"/>
            <a:ext cx="0" cy="2052000"/>
          </a:xfrm>
          <a:prstGeom prst="line">
            <a:avLst/>
          </a:prstGeom>
          <a:ln w="2844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9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2"/>
          <p:cNvSpPr/>
          <p:nvPr/>
        </p:nvSpPr>
        <p:spPr>
          <a:xfrm>
            <a:off x="838080" y="2998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Create User and Assign Role</a:t>
            </a:r>
            <a:endParaRPr lang="en-GB" sz="4400" b="0" strike="noStrike" spc="-1">
              <a:latin typeface="Arial" panose="020B0604020202020204"/>
            </a:endParaRPr>
          </a:p>
        </p:txBody>
      </p:sp>
      <p:pic>
        <p:nvPicPr>
          <p:cNvPr id="23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582930" y="1490980"/>
            <a:ext cx="11035030" cy="4745355"/>
          </a:xfrm>
          <a:prstGeom prst="rect">
            <a:avLst/>
          </a:prstGeom>
          <a:ln>
            <a:noFill/>
          </a:ln>
        </p:spPr>
      </p:pic>
      <p:sp>
        <p:nvSpPr>
          <p:cNvPr id="2" name="Rectangles 1"/>
          <p:cNvSpPr/>
          <p:nvPr/>
        </p:nvSpPr>
        <p:spPr>
          <a:xfrm>
            <a:off x="262890" y="5012690"/>
            <a:ext cx="2808605" cy="50419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2"/>
          <p:cNvSpPr/>
          <p:nvPr/>
        </p:nvSpPr>
        <p:spPr>
          <a:xfrm>
            <a:off x="838080" y="2998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Tagging Pass Clerks to their PIA</a:t>
            </a:r>
            <a:endParaRPr lang="en-GB" sz="4400" b="0" strike="noStrike" spc="-1">
              <a:latin typeface="Arial" panose="020B0604020202020204"/>
            </a:endParaRPr>
          </a:p>
        </p:txBody>
      </p:sp>
      <p:pic>
        <p:nvPicPr>
          <p:cNvPr id="259" name="Picture 36"/>
          <p:cNvPicPr/>
          <p:nvPr/>
        </p:nvPicPr>
        <p:blipFill>
          <a:blip r:embed="rId1"/>
          <a:stretch>
            <a:fillRect/>
          </a:stretch>
        </p:blipFill>
        <p:spPr>
          <a:xfrm>
            <a:off x="576555" y="2087640"/>
            <a:ext cx="2181600" cy="3795480"/>
          </a:xfrm>
          <a:prstGeom prst="rect">
            <a:avLst/>
          </a:prstGeom>
          <a:ln>
            <a:noFill/>
          </a:ln>
        </p:spPr>
      </p:pic>
      <p:pic>
        <p:nvPicPr>
          <p:cNvPr id="260" name="Picture 42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2131695"/>
            <a:ext cx="8670290" cy="3789045"/>
          </a:xfrm>
          <a:prstGeom prst="rect">
            <a:avLst/>
          </a:prstGeom>
          <a:ln>
            <a:noFill/>
          </a:ln>
        </p:spPr>
      </p:pic>
      <p:pic>
        <p:nvPicPr>
          <p:cNvPr id="261" name="Picture 76"/>
          <p:cNvPicPr/>
          <p:nvPr/>
        </p:nvPicPr>
        <p:blipFill>
          <a:blip r:embed="rId3"/>
          <a:stretch>
            <a:fillRect/>
          </a:stretch>
        </p:blipFill>
        <p:spPr>
          <a:xfrm>
            <a:off x="2720975" y="2214245"/>
            <a:ext cx="8706485" cy="37515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2"/>
          <p:cNvSpPr/>
          <p:nvPr/>
        </p:nvSpPr>
        <p:spPr>
          <a:xfrm>
            <a:off x="838080" y="2998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Tag Group of Employees to their PIA</a:t>
            </a:r>
            <a:endParaRPr lang="en-GB" sz="4400" b="0" strike="noStrike" spc="-1">
              <a:latin typeface="Arial" panose="020B0604020202020204"/>
            </a:endParaRPr>
          </a:p>
        </p:txBody>
      </p:sp>
      <p:pic>
        <p:nvPicPr>
          <p:cNvPr id="288" name="Picture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8661240" y="3716280"/>
            <a:ext cx="2400120" cy="1459440"/>
          </a:xfrm>
          <a:prstGeom prst="rect">
            <a:avLst/>
          </a:prstGeom>
          <a:ln>
            <a:noFill/>
          </a:ln>
        </p:spPr>
      </p:pic>
      <p:pic>
        <p:nvPicPr>
          <p:cNvPr id="289" name="Picture 121"/>
          <p:cNvPicPr/>
          <p:nvPr/>
        </p:nvPicPr>
        <p:blipFill>
          <a:blip r:embed="rId2"/>
          <a:stretch>
            <a:fillRect/>
          </a:stretch>
        </p:blipFill>
        <p:spPr>
          <a:xfrm>
            <a:off x="434975" y="1821815"/>
            <a:ext cx="11471275" cy="415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2"/>
          <p:cNvSpPr/>
          <p:nvPr/>
        </p:nvSpPr>
        <p:spPr>
          <a:xfrm>
            <a:off x="838080" y="2998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Tag Individual Employee to PIA</a:t>
            </a:r>
            <a:endParaRPr lang="en-GB" sz="4400" b="0" strike="noStrike" spc="-1">
              <a:latin typeface="Arial" panose="020B0604020202020204"/>
            </a:endParaRPr>
          </a:p>
        </p:txBody>
      </p:sp>
      <p:pic>
        <p:nvPicPr>
          <p:cNvPr id="317" name="Picture 34"/>
          <p:cNvPicPr/>
          <p:nvPr/>
        </p:nvPicPr>
        <p:blipFill>
          <a:blip r:embed="rId1"/>
          <a:stretch>
            <a:fillRect/>
          </a:stretch>
        </p:blipFill>
        <p:spPr>
          <a:xfrm>
            <a:off x="271780" y="1866900"/>
            <a:ext cx="11162665" cy="428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lang="en-IN" sz="4400" b="0" strike="noStrike" spc="-1">
                <a:solidFill>
                  <a:srgbClr val="000000"/>
                </a:solidFill>
                <a:latin typeface="Calibri Light" panose="020F0302020204030204"/>
              </a:rPr>
              <a:t>Updating Legacy Data</a:t>
            </a:r>
            <a:endParaRPr lang="en-US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7065000" y="1839600"/>
            <a:ext cx="4499640" cy="708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4472C4"/>
              </a:buClr>
              <a:buFont typeface="Calibri Light" panose="020F0302020204030204"/>
              <a:buAutoNum type="arabicPeriod"/>
            </a:pPr>
            <a:r>
              <a:rPr lang="en-IN" sz="2000" b="0" strike="noStrike" spc="-1">
                <a:solidFill>
                  <a:srgbClr val="4472C4"/>
                </a:solidFill>
                <a:latin typeface="Calibri" panose="020F0502020204030204"/>
              </a:rPr>
              <a:t>Pass Clerk enters past Pass-Records into the E-Pass System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7032240" y="2579760"/>
            <a:ext cx="4499640" cy="6649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548235"/>
              </a:buClr>
              <a:buFont typeface="Calibri Light" panose="020F0302020204030204"/>
              <a:buAutoNum type="arabicPeriod" startAt="2"/>
            </a:pPr>
            <a:r>
              <a:rPr lang="en-IN" sz="2000" b="0" strike="noStrike" spc="-1">
                <a:solidFill>
                  <a:srgbClr val="548235"/>
                </a:solidFill>
                <a:latin typeface="Calibri" panose="020F0502020204030204"/>
              </a:rPr>
              <a:t>Employee accepts the recorded past Pass-Records if found correct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6999480" y="3298320"/>
            <a:ext cx="4499640" cy="665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Calibri Light" panose="020F0302020204030204"/>
              <a:buAutoNum type="arabicPeriod" startAt="3"/>
            </a:pPr>
            <a:r>
              <a:rPr lang="en-IN" sz="2000" b="0" strike="noStrike" spc="-1">
                <a:solidFill>
                  <a:srgbClr val="C00000"/>
                </a:solidFill>
                <a:latin typeface="Calibri" panose="020F0502020204030204"/>
              </a:rPr>
              <a:t>Employee returns the recorded past Pass-Records if found erroneous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322" name="CustomShape 5"/>
          <p:cNvSpPr/>
          <p:nvPr/>
        </p:nvSpPr>
        <p:spPr>
          <a:xfrm>
            <a:off x="7043040" y="4289040"/>
            <a:ext cx="431028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4472C4"/>
              </a:buClr>
              <a:buFont typeface="Calibri Light" panose="020F0302020204030204"/>
              <a:buAutoNum type="arabicPeriod" startAt="4"/>
            </a:pPr>
            <a:r>
              <a:rPr lang="en-IN" sz="2000" b="0" strike="noStrike" spc="-1">
                <a:solidFill>
                  <a:srgbClr val="4472C4"/>
                </a:solidFill>
                <a:latin typeface="Calibri" panose="020F0502020204030204"/>
              </a:rPr>
              <a:t>Family details of employee is retrieved from HRMS database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323" name="CustomShape 6"/>
          <p:cNvSpPr/>
          <p:nvPr/>
        </p:nvSpPr>
        <p:spPr>
          <a:xfrm>
            <a:off x="7032240" y="4996440"/>
            <a:ext cx="4332240" cy="5893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Calibri Light" panose="020F0302020204030204"/>
              <a:buAutoNum type="arabicPeriod" startAt="5"/>
            </a:pPr>
            <a:r>
              <a:rPr lang="en-IN" sz="2000" b="0" strike="noStrike" spc="-1">
                <a:solidFill>
                  <a:srgbClr val="000000"/>
                </a:solidFill>
                <a:latin typeface="Calibri" panose="020F0502020204030204"/>
              </a:rPr>
              <a:t>Employee updates/ confirms her/ his dependant family members</a:t>
            </a:r>
            <a:endParaRPr lang="en-GB" sz="2000" b="0" strike="noStrike" spc="-1">
              <a:latin typeface="Arial" panose="020B0604020202020204"/>
            </a:endParaRPr>
          </a:p>
        </p:txBody>
      </p:sp>
      <p:sp>
        <p:nvSpPr>
          <p:cNvPr id="324" name="Line 7"/>
          <p:cNvSpPr/>
          <p:nvPr/>
        </p:nvSpPr>
        <p:spPr>
          <a:xfrm>
            <a:off x="410040" y="4103640"/>
            <a:ext cx="1123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25" name="Group 8"/>
          <p:cNvGrpSpPr/>
          <p:nvPr/>
        </p:nvGrpSpPr>
        <p:grpSpPr>
          <a:xfrm>
            <a:off x="2470680" y="2549160"/>
            <a:ext cx="1046880" cy="984960"/>
            <a:chOff x="2470680" y="2549160"/>
            <a:chExt cx="1046880" cy="984960"/>
          </a:xfrm>
        </p:grpSpPr>
        <p:pic>
          <p:nvPicPr>
            <p:cNvPr id="326" name="Picture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2639160" y="2549160"/>
              <a:ext cx="73332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7" name="CustomShape 9"/>
            <p:cNvSpPr/>
            <p:nvPr/>
          </p:nvSpPr>
          <p:spPr>
            <a:xfrm>
              <a:off x="2470680" y="320040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328" name="Group 10"/>
          <p:cNvGrpSpPr/>
          <p:nvPr/>
        </p:nvGrpSpPr>
        <p:grpSpPr>
          <a:xfrm>
            <a:off x="5697360" y="2505600"/>
            <a:ext cx="1046880" cy="1028520"/>
            <a:chOff x="5697360" y="2505600"/>
            <a:chExt cx="1046880" cy="1028520"/>
          </a:xfrm>
        </p:grpSpPr>
        <p:pic>
          <p:nvPicPr>
            <p:cNvPr id="329" name="Picture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886720" y="250560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0" name="CustomShape 11"/>
            <p:cNvSpPr/>
            <p:nvPr/>
          </p:nvSpPr>
          <p:spPr>
            <a:xfrm>
              <a:off x="5697360" y="320040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sp>
        <p:nvSpPr>
          <p:cNvPr id="331" name="CustomShape 12"/>
          <p:cNvSpPr/>
          <p:nvPr/>
        </p:nvSpPr>
        <p:spPr>
          <a:xfrm>
            <a:off x="1915920" y="1730880"/>
            <a:ext cx="2242080" cy="5875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32" name="Group 13"/>
          <p:cNvGrpSpPr/>
          <p:nvPr/>
        </p:nvGrpSpPr>
        <p:grpSpPr>
          <a:xfrm>
            <a:off x="447120" y="2364480"/>
            <a:ext cx="1979640" cy="1648440"/>
            <a:chOff x="447120" y="2364480"/>
            <a:chExt cx="1979640" cy="1648440"/>
          </a:xfrm>
        </p:grpSpPr>
        <p:pic>
          <p:nvPicPr>
            <p:cNvPr id="333" name="Picture 1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47120" y="2364480"/>
              <a:ext cx="1979640" cy="126648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34" name="CustomShape 14"/>
            <p:cNvSpPr/>
            <p:nvPr/>
          </p:nvSpPr>
          <p:spPr>
            <a:xfrm>
              <a:off x="447120" y="3679200"/>
              <a:ext cx="1979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Manual Pass-Records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335" name="Group 15"/>
          <p:cNvGrpSpPr/>
          <p:nvPr/>
        </p:nvGrpSpPr>
        <p:grpSpPr>
          <a:xfrm>
            <a:off x="3506040" y="2375280"/>
            <a:ext cx="2089080" cy="1638000"/>
            <a:chOff x="3506040" y="2375280"/>
            <a:chExt cx="2089080" cy="1638000"/>
          </a:xfrm>
        </p:grpSpPr>
        <p:pic>
          <p:nvPicPr>
            <p:cNvPr id="336" name="Picture 2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59680" y="2375280"/>
              <a:ext cx="1979640" cy="126648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37" name="CustomShape 16"/>
            <p:cNvSpPr/>
            <p:nvPr/>
          </p:nvSpPr>
          <p:spPr>
            <a:xfrm>
              <a:off x="3506040" y="3679560"/>
              <a:ext cx="20890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Recorded Pass-Records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pic>
        <p:nvPicPr>
          <p:cNvPr id="338" name="Picture 42"/>
          <p:cNvPicPr/>
          <p:nvPr/>
        </p:nvPicPr>
        <p:blipFill>
          <a:blip r:embed="rId5"/>
          <a:stretch>
            <a:fillRect/>
          </a:stretch>
        </p:blipFill>
        <p:spPr>
          <a:xfrm>
            <a:off x="5059080" y="2833560"/>
            <a:ext cx="597960" cy="597960"/>
          </a:xfrm>
          <a:prstGeom prst="rect">
            <a:avLst/>
          </a:prstGeom>
          <a:ln>
            <a:noFill/>
          </a:ln>
        </p:spPr>
      </p:pic>
      <p:pic>
        <p:nvPicPr>
          <p:cNvPr id="339" name="Picture 44"/>
          <p:cNvPicPr/>
          <p:nvPr/>
        </p:nvPicPr>
        <p:blipFill>
          <a:blip r:embed="rId6"/>
          <a:stretch>
            <a:fillRect/>
          </a:stretch>
        </p:blipFill>
        <p:spPr>
          <a:xfrm>
            <a:off x="5072760" y="2840760"/>
            <a:ext cx="592200" cy="597240"/>
          </a:xfrm>
          <a:prstGeom prst="rect">
            <a:avLst/>
          </a:prstGeom>
          <a:ln>
            <a:noFill/>
          </a:ln>
        </p:spPr>
      </p:pic>
      <p:sp>
        <p:nvSpPr>
          <p:cNvPr id="340" name="CustomShape 17"/>
          <p:cNvSpPr/>
          <p:nvPr/>
        </p:nvSpPr>
        <p:spPr>
          <a:xfrm>
            <a:off x="3156840" y="3685320"/>
            <a:ext cx="370440" cy="3092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CustomShape 18"/>
          <p:cNvSpPr/>
          <p:nvPr/>
        </p:nvSpPr>
        <p:spPr>
          <a:xfrm>
            <a:off x="2068200" y="4201920"/>
            <a:ext cx="2242080" cy="5875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42" name="Group 19"/>
          <p:cNvGrpSpPr/>
          <p:nvPr/>
        </p:nvGrpSpPr>
        <p:grpSpPr>
          <a:xfrm>
            <a:off x="443880" y="4835880"/>
            <a:ext cx="1979640" cy="1691640"/>
            <a:chOff x="443880" y="4835880"/>
            <a:chExt cx="1979640" cy="1691640"/>
          </a:xfrm>
        </p:grpSpPr>
        <p:pic>
          <p:nvPicPr>
            <p:cNvPr id="343" name="Picture 53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43880" y="4835880"/>
              <a:ext cx="1979640" cy="1267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4" name="CustomShape 20"/>
            <p:cNvSpPr/>
            <p:nvPr/>
          </p:nvSpPr>
          <p:spPr>
            <a:xfrm>
              <a:off x="443880" y="6193800"/>
              <a:ext cx="1979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HRMS Database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345" name="Group 21"/>
          <p:cNvGrpSpPr/>
          <p:nvPr/>
        </p:nvGrpSpPr>
        <p:grpSpPr>
          <a:xfrm>
            <a:off x="3429720" y="4835880"/>
            <a:ext cx="2242080" cy="1647360"/>
            <a:chOff x="3429720" y="4835880"/>
            <a:chExt cx="2242080" cy="1647360"/>
          </a:xfrm>
        </p:grpSpPr>
        <p:pic>
          <p:nvPicPr>
            <p:cNvPr id="346" name="Picture 4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549600" y="4835880"/>
              <a:ext cx="1979640" cy="1266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7" name="CustomShape 22"/>
            <p:cNvSpPr/>
            <p:nvPr/>
          </p:nvSpPr>
          <p:spPr>
            <a:xfrm>
              <a:off x="3429720" y="6149520"/>
              <a:ext cx="22420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Employee’s Family Detail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grpSp>
        <p:nvGrpSpPr>
          <p:cNvPr id="348" name="Group 23"/>
          <p:cNvGrpSpPr/>
          <p:nvPr/>
        </p:nvGrpSpPr>
        <p:grpSpPr>
          <a:xfrm>
            <a:off x="5610240" y="4954680"/>
            <a:ext cx="1046880" cy="1028880"/>
            <a:chOff x="5610240" y="4954680"/>
            <a:chExt cx="1046880" cy="1028880"/>
          </a:xfrm>
        </p:grpSpPr>
        <p:pic>
          <p:nvPicPr>
            <p:cNvPr id="349" name="Picture 5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799600" y="4954680"/>
              <a:ext cx="71964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0" name="CustomShape 24"/>
            <p:cNvSpPr/>
            <p:nvPr/>
          </p:nvSpPr>
          <p:spPr>
            <a:xfrm>
              <a:off x="5610240" y="564984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Employee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pic>
        <p:nvPicPr>
          <p:cNvPr id="351" name="Picture 61"/>
          <p:cNvPicPr/>
          <p:nvPr/>
        </p:nvPicPr>
        <p:blipFill>
          <a:blip r:embed="rId5"/>
          <a:stretch>
            <a:fillRect/>
          </a:stretch>
        </p:blipFill>
        <p:spPr>
          <a:xfrm>
            <a:off x="3422880" y="4996080"/>
            <a:ext cx="597240" cy="597240"/>
          </a:xfrm>
          <a:prstGeom prst="rect">
            <a:avLst/>
          </a:prstGeom>
          <a:ln>
            <a:noFill/>
          </a:ln>
        </p:spPr>
      </p:pic>
      <p:sp>
        <p:nvSpPr>
          <p:cNvPr id="352" name="CustomShape 25"/>
          <p:cNvSpPr/>
          <p:nvPr/>
        </p:nvSpPr>
        <p:spPr>
          <a:xfrm>
            <a:off x="7024680" y="5660640"/>
            <a:ext cx="432864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>
            <a:normAutofit/>
          </a:bodyPr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rgbClr val="548235"/>
              </a:buClr>
              <a:buFont typeface="Calibri Light" panose="020F0302020204030204"/>
              <a:buAutoNum type="arabicPeriod" startAt="6"/>
            </a:pPr>
            <a:r>
              <a:rPr lang="en-IN" sz="2000" b="0" strike="noStrike" spc="-1">
                <a:solidFill>
                  <a:srgbClr val="548235"/>
                </a:solidFill>
                <a:latin typeface="Calibri" panose="020F0502020204030204"/>
              </a:rPr>
              <a:t>Pass Clerk accepts revised Family details of employee</a:t>
            </a:r>
            <a:endParaRPr lang="en-GB" sz="2000" b="0" strike="noStrike" spc="-1">
              <a:latin typeface="Arial" panose="020B0604020202020204"/>
            </a:endParaRPr>
          </a:p>
        </p:txBody>
      </p:sp>
      <p:grpSp>
        <p:nvGrpSpPr>
          <p:cNvPr id="353" name="Group 26"/>
          <p:cNvGrpSpPr/>
          <p:nvPr/>
        </p:nvGrpSpPr>
        <p:grpSpPr>
          <a:xfrm>
            <a:off x="2459520" y="5031000"/>
            <a:ext cx="1046880" cy="984960"/>
            <a:chOff x="2459520" y="5031000"/>
            <a:chExt cx="1046880" cy="984960"/>
          </a:xfrm>
        </p:grpSpPr>
        <p:pic>
          <p:nvPicPr>
            <p:cNvPr id="354" name="Picture 66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2628360" y="5031000"/>
              <a:ext cx="733320" cy="71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5" name="CustomShape 27"/>
            <p:cNvSpPr/>
            <p:nvPr/>
          </p:nvSpPr>
          <p:spPr>
            <a:xfrm>
              <a:off x="2459520" y="5682240"/>
              <a:ext cx="1046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>
              <a:spAutoFit/>
            </a:bodyPr>
            <a:p>
              <a:pPr>
                <a:lnSpc>
                  <a:spcPct val="100000"/>
                </a:lnSpc>
              </a:pPr>
              <a:r>
                <a:rPr lang="en-IN" sz="1600" b="0" strike="noStrike" spc="-1">
                  <a:solidFill>
                    <a:srgbClr val="000000"/>
                  </a:solidFill>
                  <a:latin typeface="Calibri" panose="020F0502020204030204"/>
                </a:rPr>
                <a:t>Pass Clerk</a:t>
              </a:r>
              <a:endParaRPr lang="en-GB" sz="1600" b="0" strike="noStrike" spc="-1">
                <a:latin typeface="Arial" panose="020B0604020202020204"/>
              </a:endParaRPr>
            </a:p>
          </p:txBody>
        </p:sp>
      </p:grpSp>
      <p:pic>
        <p:nvPicPr>
          <p:cNvPr id="356" name="Picture 69"/>
          <p:cNvPicPr/>
          <p:nvPr/>
        </p:nvPicPr>
        <p:blipFill>
          <a:blip r:embed="rId9"/>
          <a:stretch>
            <a:fillRect/>
          </a:stretch>
        </p:blipFill>
        <p:spPr>
          <a:xfrm>
            <a:off x="5196600" y="4989960"/>
            <a:ext cx="59724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51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5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2797</Words>
  <Application>WPS Presentation</Application>
  <PresentationFormat/>
  <Paragraphs>196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Arial</vt:lpstr>
      <vt:lpstr>SimSun</vt:lpstr>
      <vt:lpstr>Wingdings</vt:lpstr>
      <vt:lpstr>Calibri Light</vt:lpstr>
      <vt:lpstr>Calibri</vt:lpstr>
      <vt:lpstr>Times New Roman</vt:lpstr>
      <vt:lpstr>Symbol</vt:lpstr>
      <vt:lpstr>Arial</vt:lpstr>
      <vt:lpstr>Microsoft YaHei</vt:lpstr>
      <vt:lpstr>Arial Unicode MS</vt:lpstr>
      <vt:lpstr>DejaVu Sans</vt:lpstr>
      <vt:lpstr>Calibri</vt:lpstr>
      <vt:lpstr>Office Theme</vt:lpstr>
      <vt:lpstr>Office Theme</vt:lpstr>
      <vt:lpstr>Office Theme</vt:lpstr>
      <vt:lpstr>PowerPoint 演示文稿</vt:lpstr>
      <vt:lpstr>PowerPoint 演示文稿</vt:lpstr>
      <vt:lpstr>Creating Pass Admins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OTP for Ticket Booking</vt:lpstr>
      <vt:lpstr>IRCTC Login</vt:lpstr>
      <vt:lpstr>e-Pass Booking Option</vt:lpstr>
      <vt:lpstr>e-Pass Booking Comfirmation</vt:lpstr>
      <vt:lpstr>From &amp;To Station Selection</vt:lpstr>
      <vt:lpstr>Train and Berth Class Selection</vt:lpstr>
      <vt:lpstr>Journey Date Selection</vt:lpstr>
      <vt:lpstr>Passenger and e-Pass Details</vt:lpstr>
      <vt:lpstr>Mobile Number and Address</vt:lpstr>
      <vt:lpstr>Passenger Detail Confirmation</vt:lpstr>
      <vt:lpstr>Payment Mode</vt:lpstr>
      <vt:lpstr>Booked Ticket PNR Detail</vt:lpstr>
      <vt:lpstr>Booked Ticketed Passengers Detail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E-Pass System</dc:title>
  <dc:creator>Dev Mallick</dc:creator>
  <cp:lastModifiedBy>gurbi</cp:lastModifiedBy>
  <cp:revision>257</cp:revision>
  <dcterms:created xsi:type="dcterms:W3CDTF">2020-04-23T07:25:00Z</dcterms:created>
  <dcterms:modified xsi:type="dcterms:W3CDTF">2020-08-03T06:32:13Z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KSOProductBuildVer">
    <vt:lpwstr>1033-11.2.0.9453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24</vt:i4>
  </property>
</Properties>
</file>